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9" r:id="rId5"/>
    <p:sldId id="259" r:id="rId6"/>
    <p:sldId id="272" r:id="rId7"/>
    <p:sldId id="273" r:id="rId8"/>
    <p:sldId id="274" r:id="rId9"/>
    <p:sldId id="275" r:id="rId10"/>
    <p:sldId id="276" r:id="rId11"/>
    <p:sldId id="277" r:id="rId12"/>
    <p:sldId id="270" r:id="rId13"/>
    <p:sldId id="261"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5/8/2019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5/8/2019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5/8/2019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5/8/2019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restandards.org/ELA-Literacy/L/9-10/2/" TargetMode="External"/><Relationship Id="rId2" Type="http://schemas.openxmlformats.org/officeDocument/2006/relationships/hyperlink" Target="http://www.corestandards.org/ELA-Literacy/L/9-10/1/" TargetMode="External"/><Relationship Id="rId1" Type="http://schemas.openxmlformats.org/officeDocument/2006/relationships/slideLayout" Target="../slideLayouts/slideLayout2.xml"/><Relationship Id="rId4" Type="http://schemas.openxmlformats.org/officeDocument/2006/relationships/hyperlink" Target="http://www.corestandards.org/ELA-Literacy/L/9-10/2/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59" y="1478943"/>
            <a:ext cx="9976899" cy="2989088"/>
          </a:xfrm>
        </p:spPr>
        <p:txBody>
          <a:bodyPr/>
          <a:lstStyle/>
          <a:p>
            <a:r>
              <a:rPr lang="en-US" sz="7000" dirty="0" smtClean="0"/>
              <a:t>Using </a:t>
            </a:r>
            <a:r>
              <a:rPr lang="en-US" sz="7000" dirty="0" err="1" smtClean="0"/>
              <a:t>Kinesthetics</a:t>
            </a:r>
            <a:r>
              <a:rPr lang="en-US" sz="7000" dirty="0" smtClean="0"/>
              <a:t> to increase skill development for students with </a:t>
            </a:r>
            <a:r>
              <a:rPr lang="en-US" sz="7000" dirty="0" err="1" smtClean="0"/>
              <a:t>Disabibilities</a:t>
            </a:r>
            <a:r>
              <a:rPr lang="en-US" sz="7000" dirty="0" smtClean="0"/>
              <a:t> </a:t>
            </a:r>
            <a:endParaRPr lang="en-US" sz="7000" dirty="0"/>
          </a:p>
        </p:txBody>
      </p:sp>
      <p:sp>
        <p:nvSpPr>
          <p:cNvPr id="3" name="Subtitle 2"/>
          <p:cNvSpPr>
            <a:spLocks noGrp="1"/>
          </p:cNvSpPr>
          <p:nvPr>
            <p:ph type="subTitle" idx="1"/>
          </p:nvPr>
        </p:nvSpPr>
        <p:spPr>
          <a:xfrm>
            <a:off x="1069848" y="4389120"/>
            <a:ext cx="8575084" cy="1069848"/>
          </a:xfrm>
        </p:spPr>
        <p:txBody>
          <a:bodyPr/>
          <a:lstStyle/>
          <a:p>
            <a:r>
              <a:rPr lang="en-US" dirty="0" smtClean="0"/>
              <a:t>D75 Students EDTPA research</a:t>
            </a:r>
            <a:endParaRPr lang="en-US" dirty="0"/>
          </a:p>
        </p:txBody>
      </p:sp>
    </p:spTree>
    <p:extLst>
      <p:ext uri="{BB962C8B-B14F-4D97-AF65-F5344CB8AC3E}">
        <p14:creationId xmlns:p14="http://schemas.microsoft.com/office/powerpoint/2010/main" val="3723927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a:t>The goal is that </a:t>
            </a:r>
            <a:r>
              <a:rPr lang="en-US" dirty="0" smtClean="0"/>
              <a:t>the student </a:t>
            </a:r>
            <a:r>
              <a:rPr lang="en-US" dirty="0"/>
              <a:t>will eventually achieve independence with scaffolding. The focus learner will also self-assess using the Xbox Kinect and the software for </a:t>
            </a:r>
            <a:r>
              <a:rPr lang="en-US" dirty="0" err="1"/>
              <a:t>Kinems</a:t>
            </a:r>
            <a:r>
              <a:rPr lang="en-US" dirty="0"/>
              <a:t>]</a:t>
            </a:r>
          </a:p>
          <a:p>
            <a:endParaRPr lang="en-US" dirty="0"/>
          </a:p>
        </p:txBody>
      </p:sp>
    </p:spTree>
    <p:extLst>
      <p:ext uri="{BB962C8B-B14F-4D97-AF65-F5344CB8AC3E}">
        <p14:creationId xmlns:p14="http://schemas.microsoft.com/office/powerpoint/2010/main" val="1471992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6" name="Content Placeholder 5"/>
          <p:cNvSpPr>
            <a:spLocks noGrp="1"/>
          </p:cNvSpPr>
          <p:nvPr>
            <p:ph idx="1"/>
          </p:nvPr>
        </p:nvSpPr>
        <p:spPr/>
        <p:txBody>
          <a:bodyPr/>
          <a:lstStyle/>
          <a:p>
            <a:endParaRPr lang="en-US"/>
          </a:p>
        </p:txBody>
      </p:sp>
    </p:spTree>
    <p:extLst>
      <p:ext uri="{BB962C8B-B14F-4D97-AF65-F5344CB8AC3E}">
        <p14:creationId xmlns:p14="http://schemas.microsoft.com/office/powerpoint/2010/main" val="250368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3182" y="906479"/>
            <a:ext cx="9686013" cy="2785378"/>
          </a:xfrm>
          <a:prstGeom prst="rect">
            <a:avLst/>
          </a:prstGeom>
        </p:spPr>
        <p:txBody>
          <a:bodyPr wrap="square">
            <a:spAutoFit/>
          </a:bodyPr>
          <a:lstStyle/>
          <a:p>
            <a:r>
              <a:rPr lang="en-US" sz="2500" dirty="0" smtClean="0">
                <a:latin typeface="Times New Roman" panose="02020603050405020304" pitchFamily="18" charset="0"/>
                <a:ea typeface="MS Mincho"/>
                <a:cs typeface="Times New Roman" panose="02020603050405020304" pitchFamily="18" charset="0"/>
              </a:rPr>
              <a:t>-The </a:t>
            </a:r>
            <a:r>
              <a:rPr lang="en-US" sz="2500" dirty="0">
                <a:latin typeface="Times New Roman" panose="02020603050405020304" pitchFamily="18" charset="0"/>
                <a:ea typeface="MS Mincho"/>
                <a:cs typeface="Times New Roman" panose="02020603050405020304" pitchFamily="18" charset="0"/>
              </a:rPr>
              <a:t>data show that the consistent frequency of use, the student was able to </a:t>
            </a:r>
            <a:r>
              <a:rPr lang="en-US" sz="2500" dirty="0" smtClean="0">
                <a:latin typeface="Times New Roman" panose="02020603050405020304" pitchFamily="18" charset="0"/>
                <a:ea typeface="MS Mincho"/>
                <a:cs typeface="Times New Roman" panose="02020603050405020304" pitchFamily="18" charset="0"/>
              </a:rPr>
              <a:t>______________________________over </a:t>
            </a:r>
            <a:r>
              <a:rPr lang="en-US" sz="2500" dirty="0">
                <a:latin typeface="Times New Roman" panose="02020603050405020304" pitchFamily="18" charset="0"/>
                <a:ea typeface="MS Mincho"/>
                <a:cs typeface="Times New Roman" panose="02020603050405020304" pitchFamily="18" charset="0"/>
              </a:rPr>
              <a:t>the course of 5 sessions and </a:t>
            </a:r>
            <a:r>
              <a:rPr lang="en-US" sz="2500" dirty="0" smtClean="0">
                <a:latin typeface="Times New Roman" panose="02020603050405020304" pitchFamily="18" charset="0"/>
                <a:ea typeface="MS Mincho"/>
                <a:cs typeface="Times New Roman" panose="02020603050405020304" pitchFamily="18" charset="0"/>
              </a:rPr>
              <a:t>the </a:t>
            </a:r>
            <a:r>
              <a:rPr lang="en-US" sz="2500" dirty="0">
                <a:latin typeface="Times New Roman" panose="02020603050405020304" pitchFamily="18" charset="0"/>
                <a:ea typeface="MS Mincho"/>
                <a:cs typeface="Times New Roman" panose="02020603050405020304" pitchFamily="18" charset="0"/>
              </a:rPr>
              <a:t>student was able to master the skill set (and IEP goal) in a relatively short period of time, </a:t>
            </a:r>
            <a:endParaRPr lang="en-US" sz="2500" dirty="0" smtClean="0">
              <a:latin typeface="Times New Roman" panose="02020603050405020304" pitchFamily="18" charset="0"/>
              <a:ea typeface="MS Mincho"/>
              <a:cs typeface="Times New Roman" panose="02020603050405020304" pitchFamily="18" charset="0"/>
            </a:endParaRPr>
          </a:p>
          <a:p>
            <a:endParaRPr lang="en-US" sz="2500" dirty="0" smtClean="0">
              <a:latin typeface="Times New Roman" panose="02020603050405020304" pitchFamily="18" charset="0"/>
              <a:ea typeface="MS Mincho"/>
              <a:cs typeface="Times New Roman" panose="02020603050405020304" pitchFamily="18" charset="0"/>
            </a:endParaRPr>
          </a:p>
          <a:p>
            <a:r>
              <a:rPr lang="en-US" sz="2500" dirty="0" smtClean="0">
                <a:latin typeface="Times New Roman" panose="02020603050405020304" pitchFamily="18" charset="0"/>
                <a:ea typeface="MS Mincho"/>
                <a:cs typeface="Times New Roman" panose="02020603050405020304" pitchFamily="18" charset="0"/>
              </a:rPr>
              <a:t>-Once mastery </a:t>
            </a:r>
            <a:r>
              <a:rPr lang="en-US" sz="2500" dirty="0">
                <a:latin typeface="Times New Roman" panose="02020603050405020304" pitchFamily="18" charset="0"/>
                <a:ea typeface="MS Mincho"/>
                <a:cs typeface="Times New Roman" panose="02020603050405020304" pitchFamily="18" charset="0"/>
              </a:rPr>
              <a:t>(80%) was demonstrated </a:t>
            </a:r>
            <a:r>
              <a:rPr lang="en-US" sz="2500" dirty="0" smtClean="0">
                <a:latin typeface="Times New Roman" panose="02020603050405020304" pitchFamily="18" charset="0"/>
                <a:ea typeface="MS Mincho"/>
                <a:cs typeface="Times New Roman" panose="02020603050405020304" pitchFamily="18" charset="0"/>
              </a:rPr>
              <a:t>______level</a:t>
            </a:r>
            <a:r>
              <a:rPr lang="en-US" sz="2500" dirty="0">
                <a:latin typeface="Times New Roman" panose="02020603050405020304" pitchFamily="18" charset="0"/>
                <a:ea typeface="MS Mincho"/>
                <a:cs typeface="Times New Roman" panose="02020603050405020304" pitchFamily="18" charset="0"/>
              </a:rPr>
              <a:t>, the </a:t>
            </a:r>
            <a:r>
              <a:rPr lang="en-US" sz="2500" dirty="0" err="1" smtClean="0">
                <a:latin typeface="Times New Roman" panose="02020603050405020304" pitchFamily="18" charset="0"/>
                <a:ea typeface="MS Mincho"/>
                <a:cs typeface="Times New Roman" panose="02020603050405020304" pitchFamily="18" charset="0"/>
              </a:rPr>
              <a:t>teacher______________to</a:t>
            </a:r>
            <a:r>
              <a:rPr lang="en-US" sz="2500" dirty="0" smtClean="0">
                <a:latin typeface="Times New Roman" panose="02020603050405020304" pitchFamily="18" charset="0"/>
                <a:ea typeface="MS Mincho"/>
                <a:cs typeface="Times New Roman" panose="02020603050405020304" pitchFamily="18" charset="0"/>
              </a:rPr>
              <a:t> determine mastery</a:t>
            </a:r>
            <a:endParaRPr lang="en-US" sz="2500" dirty="0">
              <a:latin typeface="Cambria" panose="02040503050406030204" pitchFamily="18" charset="0"/>
              <a:ea typeface="MS Mincho"/>
              <a:cs typeface="Times New Roman" panose="02020603050405020304" pitchFamily="18" charset="0"/>
            </a:endParaRPr>
          </a:p>
        </p:txBody>
      </p:sp>
    </p:spTree>
    <p:extLst>
      <p:ext uri="{BB962C8B-B14F-4D97-AF65-F5344CB8AC3E}">
        <p14:creationId xmlns:p14="http://schemas.microsoft.com/office/powerpoint/2010/main" val="446779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509281"/>
          </a:xfrm>
        </p:spPr>
        <p:txBody>
          <a:bodyPr>
            <a:normAutofit fontScale="90000"/>
          </a:bodyPr>
          <a:lstStyle/>
          <a:p>
            <a:r>
              <a:rPr lang="en-US" dirty="0" smtClean="0"/>
              <a:t>findings</a:t>
            </a:r>
            <a:endParaRPr lang="en-US" dirty="0"/>
          </a:p>
        </p:txBody>
      </p:sp>
      <p:sp>
        <p:nvSpPr>
          <p:cNvPr id="3" name="Content Placeholder 2"/>
          <p:cNvSpPr>
            <a:spLocks noGrp="1"/>
          </p:cNvSpPr>
          <p:nvPr>
            <p:ph idx="1"/>
          </p:nvPr>
        </p:nvSpPr>
        <p:spPr>
          <a:xfrm>
            <a:off x="1" y="993913"/>
            <a:ext cx="12038274" cy="5864087"/>
          </a:xfrm>
        </p:spPr>
        <p:txBody>
          <a:bodyPr>
            <a:noAutofit/>
          </a:bodyPr>
          <a:lstStyle/>
          <a:p>
            <a:r>
              <a:rPr lang="en-US" sz="2400" dirty="0"/>
              <a:t>A cross comparison of games and students revealed that even in instances where the difficulty and/or complexity was not systematically increased upon mastery of a given skill, (80-100% accuracy across three consecutive trials), the development of the skill both from an academic accuracy perspective as well as a time on task perspective for Occupational Therapy/Physical Therapy (OT/PT) goals noted marked improvements for all students. </a:t>
            </a:r>
            <a:endParaRPr lang="en-US" sz="2400" dirty="0" smtClean="0"/>
          </a:p>
          <a:p>
            <a:r>
              <a:rPr lang="en-US" sz="2400" dirty="0"/>
              <a:t>The data also showed that these gains were more significant when the game system was used consistently during the academic year (at least once every two weeks). Thus data captured in this analysis provides a firm backing for the success of the skills using the </a:t>
            </a:r>
            <a:r>
              <a:rPr lang="en-US" sz="2400" dirty="0" err="1"/>
              <a:t>Kinems</a:t>
            </a:r>
            <a:r>
              <a:rPr lang="en-US" sz="2400" dirty="0"/>
              <a:t> games for both skill development and maintenance of skill over time</a:t>
            </a:r>
            <a:r>
              <a:rPr lang="en-US" sz="2400" dirty="0" smtClean="0"/>
              <a:t>.</a:t>
            </a:r>
          </a:p>
          <a:p>
            <a:r>
              <a:rPr lang="en-US" sz="2400" dirty="0"/>
              <a:t>In the instances where students did not used the </a:t>
            </a:r>
            <a:r>
              <a:rPr lang="en-US" sz="2400" dirty="0" err="1"/>
              <a:t>Kinems</a:t>
            </a:r>
            <a:r>
              <a:rPr lang="en-US" sz="2400" dirty="0"/>
              <a:t> on a consistent and regular basis, the students were able to demonstrate retention of the previously mastered skill with accuracy percentages within 1 standard deviation (20%) of the previously achieved score. </a:t>
            </a:r>
          </a:p>
        </p:txBody>
      </p:sp>
    </p:spTree>
    <p:extLst>
      <p:ext uri="{BB962C8B-B14F-4D97-AF65-F5344CB8AC3E}">
        <p14:creationId xmlns:p14="http://schemas.microsoft.com/office/powerpoint/2010/main" val="3722835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206734" y="1701579"/>
            <a:ext cx="11775882" cy="4470621"/>
          </a:xfrm>
        </p:spPr>
        <p:txBody>
          <a:bodyPr>
            <a:normAutofit/>
          </a:bodyPr>
          <a:lstStyle/>
          <a:p>
            <a:r>
              <a:rPr lang="en-US" sz="2500" dirty="0"/>
              <a:t>Finally, the analysis also revealed areas of struggle and potential road blocks to learning for the students that may not have otherwise been disclosed during traditional observational. This is perhaps one of the most significant, new findings of this research. Because the </a:t>
            </a:r>
            <a:r>
              <a:rPr lang="en-US" sz="2500" dirty="0" err="1"/>
              <a:t>Kinems</a:t>
            </a:r>
            <a:r>
              <a:rPr lang="en-US" sz="2500" dirty="0"/>
              <a:t> analytics captures data for multiple data points simultaneously, the instructor is easily able to see when students may be experiencing frustration, lack of focus, difficulties for OT/PT skills not otherwise captured by traditional pen and paper tasks and ABA strategies via hand written data sheets that are likely being used to provide the data for IEP goals development and benchmarking. </a:t>
            </a:r>
            <a:endParaRPr lang="en-US" dirty="0"/>
          </a:p>
        </p:txBody>
      </p:sp>
    </p:spTree>
    <p:extLst>
      <p:ext uri="{BB962C8B-B14F-4D97-AF65-F5344CB8AC3E}">
        <p14:creationId xmlns:p14="http://schemas.microsoft.com/office/powerpoint/2010/main" val="424348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Research 	</a:t>
            </a:r>
            <a:endParaRPr lang="en-US" dirty="0"/>
          </a:p>
        </p:txBody>
      </p:sp>
      <p:sp>
        <p:nvSpPr>
          <p:cNvPr id="3" name="Content Placeholder 2"/>
          <p:cNvSpPr>
            <a:spLocks noGrp="1"/>
          </p:cNvSpPr>
          <p:nvPr>
            <p:ph idx="1"/>
          </p:nvPr>
        </p:nvSpPr>
        <p:spPr/>
        <p:txBody>
          <a:bodyPr>
            <a:normAutofit/>
          </a:bodyPr>
          <a:lstStyle/>
          <a:p>
            <a:r>
              <a:rPr lang="en-US" sz="2500" dirty="0" smtClean="0"/>
              <a:t>The </a:t>
            </a:r>
            <a:r>
              <a:rPr lang="en-US" sz="2500" dirty="0"/>
              <a:t>purpose of this study was to determine the effect kinesthetic movement has on the development of both academic and non-academic skill sets for students with disabilities. </a:t>
            </a:r>
            <a:endParaRPr lang="en-US" sz="2500" dirty="0" smtClean="0"/>
          </a:p>
        </p:txBody>
      </p:sp>
    </p:spTree>
    <p:extLst>
      <p:ext uri="{BB962C8B-B14F-4D97-AF65-F5344CB8AC3E}">
        <p14:creationId xmlns:p14="http://schemas.microsoft.com/office/powerpoint/2010/main" val="1048780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Rationale for the Proposed Study</a:t>
            </a:r>
            <a:endParaRPr lang="en-US" dirty="0"/>
          </a:p>
        </p:txBody>
      </p:sp>
      <p:sp>
        <p:nvSpPr>
          <p:cNvPr id="3" name="Content Placeholder 2"/>
          <p:cNvSpPr>
            <a:spLocks noGrp="1"/>
          </p:cNvSpPr>
          <p:nvPr>
            <p:ph idx="1"/>
          </p:nvPr>
        </p:nvSpPr>
        <p:spPr>
          <a:xfrm>
            <a:off x="254441" y="2121408"/>
            <a:ext cx="11600953" cy="4573590"/>
          </a:xfrm>
        </p:spPr>
        <p:txBody>
          <a:bodyPr>
            <a:normAutofit/>
          </a:bodyPr>
          <a:lstStyle/>
          <a:p>
            <a:r>
              <a:rPr lang="en-US" sz="2500" dirty="0"/>
              <a:t>Interventions that focus on teaching specific skills through the use of traditional written and behavior based methods only offer a systematic approach to meet the needs of students with disabilities; however what is lacking is a systematic analysis of this data as well as a means to track the impact of movement, and engagement, as well as non-academic skills such as PT/OT goals and other data not captured in traditional data collection methods. </a:t>
            </a:r>
            <a:endParaRPr lang="en-US" sz="2500" dirty="0" smtClean="0"/>
          </a:p>
          <a:p>
            <a:r>
              <a:rPr lang="en-US" sz="2500" dirty="0" smtClean="0"/>
              <a:t>Formal data driven assessments of student abilities are traditional very contrived and do not offer a realistic snapshot of student abilities, thus this study provides more authentic learning.</a:t>
            </a:r>
          </a:p>
        </p:txBody>
      </p:sp>
    </p:spTree>
    <p:extLst>
      <p:ext uri="{BB962C8B-B14F-4D97-AF65-F5344CB8AC3E}">
        <p14:creationId xmlns:p14="http://schemas.microsoft.com/office/powerpoint/2010/main" val="2336079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684210"/>
          </a:xfrm>
        </p:spPr>
        <p:txBody>
          <a:bodyPr>
            <a:normAutofit fontScale="90000"/>
          </a:bodyPr>
          <a:lstStyle/>
          <a:p>
            <a:r>
              <a:rPr lang="en-US" dirty="0" smtClean="0"/>
              <a:t>methods</a:t>
            </a:r>
            <a:endParaRPr lang="en-US" dirty="0"/>
          </a:p>
        </p:txBody>
      </p:sp>
      <p:sp>
        <p:nvSpPr>
          <p:cNvPr id="3" name="Rectangle 2"/>
          <p:cNvSpPr/>
          <p:nvPr/>
        </p:nvSpPr>
        <p:spPr>
          <a:xfrm>
            <a:off x="286247" y="1113183"/>
            <a:ext cx="11354463" cy="5401479"/>
          </a:xfrm>
          <a:prstGeom prst="rect">
            <a:avLst/>
          </a:prstGeom>
        </p:spPr>
        <p:txBody>
          <a:bodyPr wrap="square">
            <a:spAutoFit/>
          </a:bodyPr>
          <a:lstStyle/>
          <a:p>
            <a:r>
              <a:rPr lang="en-US" sz="2000" dirty="0" smtClean="0">
                <a:latin typeface="+mj-lt"/>
                <a:ea typeface="MS Mincho"/>
                <a:cs typeface="Times New Roman" panose="02020603050405020304" pitchFamily="18" charset="0"/>
              </a:rPr>
              <a:t>-</a:t>
            </a:r>
            <a:r>
              <a:rPr lang="en-US" sz="2300" dirty="0" smtClean="0">
                <a:latin typeface="+mj-lt"/>
                <a:ea typeface="MS Mincho"/>
                <a:cs typeface="Times New Roman" panose="02020603050405020304" pitchFamily="18" charset="0"/>
              </a:rPr>
              <a:t>This </a:t>
            </a:r>
            <a:r>
              <a:rPr lang="en-US" sz="2300" dirty="0">
                <a:latin typeface="+mj-lt"/>
                <a:ea typeface="MS Mincho"/>
                <a:cs typeface="Times New Roman" panose="02020603050405020304" pitchFamily="18" charset="0"/>
              </a:rPr>
              <a:t>study used a single subject design to compare the effect of kinesthetic movement based </a:t>
            </a:r>
            <a:r>
              <a:rPr lang="en-US" sz="2300" dirty="0" smtClean="0">
                <a:latin typeface="+mj-lt"/>
                <a:ea typeface="MS Mincho"/>
                <a:cs typeface="Times New Roman" panose="02020603050405020304" pitchFamily="18" charset="0"/>
              </a:rPr>
              <a:t>activities and interventions </a:t>
            </a:r>
            <a:r>
              <a:rPr lang="en-US" sz="2300" dirty="0">
                <a:latin typeface="+mj-lt"/>
                <a:ea typeface="MS Mincho"/>
                <a:cs typeface="Times New Roman" panose="02020603050405020304" pitchFamily="18" charset="0"/>
              </a:rPr>
              <a:t>for the purpose of helping students develop academic and non-academic skill sets based on both curriculum and IEP goals. </a:t>
            </a:r>
            <a:endParaRPr lang="en-US" sz="2300" dirty="0" smtClean="0">
              <a:latin typeface="+mj-lt"/>
              <a:ea typeface="MS Mincho"/>
              <a:cs typeface="Times New Roman" panose="02020603050405020304" pitchFamily="18" charset="0"/>
            </a:endParaRPr>
          </a:p>
          <a:p>
            <a:endParaRPr lang="en-US" sz="2300" dirty="0" smtClean="0">
              <a:latin typeface="+mj-lt"/>
              <a:ea typeface="MS Mincho"/>
              <a:cs typeface="Times New Roman" panose="02020603050405020304" pitchFamily="18" charset="0"/>
            </a:endParaRPr>
          </a:p>
          <a:p>
            <a:r>
              <a:rPr lang="en-US" sz="2300" dirty="0" smtClean="0">
                <a:latin typeface="+mj-lt"/>
                <a:ea typeface="MS Mincho"/>
                <a:cs typeface="Times New Roman" panose="02020603050405020304" pitchFamily="18" charset="0"/>
              </a:rPr>
              <a:t>-Results for the focus student were analyzed to determine rates of success compared to baseline. </a:t>
            </a:r>
          </a:p>
          <a:p>
            <a:endParaRPr lang="en-US" sz="2300" dirty="0" smtClean="0">
              <a:latin typeface="+mj-lt"/>
              <a:ea typeface="MS Mincho"/>
              <a:cs typeface="Times New Roman" panose="02020603050405020304" pitchFamily="18" charset="0"/>
            </a:endParaRPr>
          </a:p>
          <a:p>
            <a:r>
              <a:rPr lang="en-US" sz="2300" dirty="0" smtClean="0">
                <a:latin typeface="+mj-lt"/>
                <a:ea typeface="MS Mincho"/>
                <a:cs typeface="Times New Roman" panose="02020603050405020304" pitchFamily="18" charset="0"/>
              </a:rPr>
              <a:t>-For this a focus student was selected due </a:t>
            </a:r>
            <a:r>
              <a:rPr lang="en-US" sz="2300" dirty="0">
                <a:latin typeface="+mj-lt"/>
                <a:ea typeface="MS Mincho"/>
                <a:cs typeface="Times New Roman" panose="02020603050405020304" pitchFamily="18" charset="0"/>
              </a:rPr>
              <a:t>to the wealth of data trails available to analyze and record effectively. </a:t>
            </a:r>
          </a:p>
          <a:p>
            <a:endParaRPr lang="en-US" sz="2300" dirty="0">
              <a:latin typeface="+mj-lt"/>
              <a:ea typeface="MS Mincho"/>
              <a:cs typeface="Times New Roman" panose="02020603050405020304" pitchFamily="18" charset="0"/>
            </a:endParaRPr>
          </a:p>
          <a:p>
            <a:r>
              <a:rPr lang="en-US" sz="2300" dirty="0" smtClean="0">
                <a:latin typeface="+mj-lt"/>
                <a:ea typeface="MS Mincho"/>
                <a:cs typeface="Times New Roman" panose="02020603050405020304" pitchFamily="18" charset="0"/>
              </a:rPr>
              <a:t>The focus student was attending a NYC D75 special education program at the adolescent level (7-12-age 21), and diagnosed with Autism Spectrum Disorder. </a:t>
            </a:r>
          </a:p>
          <a:p>
            <a:r>
              <a:rPr lang="en-US" sz="2300" dirty="0" smtClean="0">
                <a:latin typeface="+mj-lt"/>
                <a:ea typeface="MS Mincho"/>
                <a:cs typeface="Times New Roman" panose="02020603050405020304" pitchFamily="18" charset="0"/>
              </a:rPr>
              <a:t> </a:t>
            </a:r>
          </a:p>
          <a:p>
            <a:r>
              <a:rPr lang="en-US" sz="2300" dirty="0" smtClean="0">
                <a:latin typeface="+mj-lt"/>
              </a:rPr>
              <a:t>Games selected focused on language </a:t>
            </a:r>
            <a:r>
              <a:rPr lang="en-US" sz="2300" dirty="0">
                <a:latin typeface="+mj-lt"/>
              </a:rPr>
              <a:t>skills, which are also the academic cornerstone for IEP annual </a:t>
            </a:r>
            <a:r>
              <a:rPr lang="en-US" sz="2300" dirty="0" smtClean="0">
                <a:latin typeface="+mj-lt"/>
              </a:rPr>
              <a:t>goals and well as the focus for this EDTPA lesson sequence.</a:t>
            </a:r>
          </a:p>
          <a:p>
            <a:r>
              <a:rPr lang="en-US" sz="2300" dirty="0" smtClean="0">
                <a:latin typeface="+mj-lt"/>
              </a:rPr>
              <a:t> </a:t>
            </a:r>
            <a:r>
              <a:rPr lang="en-US" sz="2300" dirty="0">
                <a:latin typeface="+mj-lt"/>
              </a:rPr>
              <a:t>T</a:t>
            </a:r>
            <a:r>
              <a:rPr lang="en-US" sz="2300" dirty="0" smtClean="0">
                <a:latin typeface="+mj-lt"/>
              </a:rPr>
              <a:t>he </a:t>
            </a:r>
            <a:r>
              <a:rPr lang="en-US" sz="2300" dirty="0">
                <a:latin typeface="+mj-lt"/>
              </a:rPr>
              <a:t>instructor was </a:t>
            </a:r>
            <a:r>
              <a:rPr lang="en-US" sz="2300" dirty="0" smtClean="0">
                <a:latin typeface="+mj-lt"/>
              </a:rPr>
              <a:t>the teacher of record for the class and was familiar with both the students needs and ability levels prior to the use of the kinesthetic games. </a:t>
            </a:r>
            <a:endParaRPr lang="en-US" sz="2300" dirty="0">
              <a:latin typeface="Cambria" panose="02040503050406030204" pitchFamily="18" charset="0"/>
              <a:ea typeface="MS Mincho"/>
              <a:cs typeface="Times New Roman" panose="02020603050405020304" pitchFamily="18" charset="0"/>
            </a:endParaRPr>
          </a:p>
        </p:txBody>
      </p:sp>
    </p:spTree>
    <p:extLst>
      <p:ext uri="{BB962C8B-B14F-4D97-AF65-F5344CB8AC3E}">
        <p14:creationId xmlns:p14="http://schemas.microsoft.com/office/powerpoint/2010/main" val="353212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t>
            </a:r>
            <a:endParaRPr lang="en-US" dirty="0"/>
          </a:p>
        </p:txBody>
      </p:sp>
      <p:sp>
        <p:nvSpPr>
          <p:cNvPr id="3" name="Content Placeholder 2"/>
          <p:cNvSpPr>
            <a:spLocks noGrp="1"/>
          </p:cNvSpPr>
          <p:nvPr>
            <p:ph idx="1"/>
          </p:nvPr>
        </p:nvSpPr>
        <p:spPr>
          <a:xfrm>
            <a:off x="421419" y="2121408"/>
            <a:ext cx="11561197" cy="4050792"/>
          </a:xfrm>
        </p:spPr>
        <p:txBody>
          <a:bodyPr/>
          <a:lstStyle/>
          <a:p>
            <a:r>
              <a:rPr lang="en-US" sz="2500" dirty="0"/>
              <a:t>The </a:t>
            </a:r>
            <a:r>
              <a:rPr lang="en-US" sz="2500" dirty="0" smtClean="0"/>
              <a:t>participant was a student </a:t>
            </a:r>
            <a:r>
              <a:rPr lang="en-US" sz="2500" dirty="0"/>
              <a:t>who attended a public special education school on Staten Island, New York. Students range in age from 14-21 and attend a District 75 (Special Education District which is part of the New York City Department of Education) school which is devoted to working with students with severe and significant impairments. </a:t>
            </a:r>
            <a:endParaRPr lang="en-US" sz="2500" dirty="0" smtClean="0"/>
          </a:p>
          <a:p>
            <a:r>
              <a:rPr lang="en-US" sz="2500" dirty="0" smtClean="0"/>
              <a:t>Developmentally </a:t>
            </a:r>
            <a:r>
              <a:rPr lang="en-US" sz="2500" dirty="0"/>
              <a:t>the students academics ranged from ages 5-9 years old and are currently working of basic language and mathematics skills </a:t>
            </a:r>
          </a:p>
          <a:p>
            <a:endParaRPr lang="en-US" dirty="0"/>
          </a:p>
        </p:txBody>
      </p:sp>
    </p:spTree>
    <p:extLst>
      <p:ext uri="{BB962C8B-B14F-4D97-AF65-F5344CB8AC3E}">
        <p14:creationId xmlns:p14="http://schemas.microsoft.com/office/powerpoint/2010/main" val="3036268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Objectives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9429409"/>
              </p:ext>
            </p:extLst>
          </p:nvPr>
        </p:nvGraphicFramePr>
        <p:xfrm>
          <a:off x="648677" y="1578708"/>
          <a:ext cx="10839938" cy="4900246"/>
        </p:xfrm>
        <a:graphic>
          <a:graphicData uri="http://schemas.openxmlformats.org/drawingml/2006/table">
            <a:tbl>
              <a:tblPr firstRow="1" firstCol="1" bandRow="1">
                <a:tableStyleId>{5C22544A-7EE6-4342-B048-85BDC9FD1C3A}</a:tableStyleId>
              </a:tblPr>
              <a:tblGrid>
                <a:gridCol w="10839938">
                  <a:extLst>
                    <a:ext uri="{9D8B030D-6E8A-4147-A177-3AD203B41FA5}">
                      <a16:colId xmlns:a16="http://schemas.microsoft.com/office/drawing/2014/main" val="3561915505"/>
                    </a:ext>
                  </a:extLst>
                </a:gridCol>
              </a:tblGrid>
              <a:tr h="1497297">
                <a:tc>
                  <a:txBody>
                    <a:bodyPr/>
                    <a:lstStyle/>
                    <a:p>
                      <a:pPr marL="0" marR="0">
                        <a:spcBef>
                          <a:spcPts val="400"/>
                        </a:spcBef>
                        <a:spcAft>
                          <a:spcPts val="600"/>
                        </a:spcAft>
                        <a:tabLst>
                          <a:tab pos="457200" algn="l"/>
                          <a:tab pos="914400" algn="l"/>
                        </a:tabLst>
                      </a:pPr>
                      <a:r>
                        <a:rPr lang="en-US" sz="2000" dirty="0">
                          <a:effectLst/>
                        </a:rPr>
                        <a:t>Learning Goal: [ The focus learner will demonstrate learning by reading a text and finding and correcting punctuation, spelling and capitalization mistakes in the text. Focus learner will also write his own sentences using the conventions of standard </a:t>
                      </a:r>
                      <a:r>
                        <a:rPr lang="en-US" sz="2000" dirty="0" smtClean="0">
                          <a:effectLst/>
                        </a:rPr>
                        <a:t>English </a:t>
                      </a:r>
                      <a:r>
                        <a:rPr lang="en-US" sz="2000" dirty="0">
                          <a:effectLst/>
                        </a:rPr>
                        <a:t>capitalization, punctuation, and spelling]</a:t>
                      </a:r>
                      <a:endParaRPr lang="en-US" sz="2000" b="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054950997"/>
                  </a:ext>
                </a:extLst>
              </a:tr>
              <a:tr h="3402949">
                <a:tc>
                  <a:txBody>
                    <a:bodyPr/>
                    <a:lstStyle/>
                    <a:p>
                      <a:pPr marL="0" marR="0">
                        <a:lnSpc>
                          <a:spcPts val="1200"/>
                        </a:lnSpc>
                        <a:spcBef>
                          <a:spcPts val="0"/>
                        </a:spcBef>
                        <a:spcAft>
                          <a:spcPts val="0"/>
                        </a:spcAft>
                      </a:pPr>
                      <a:endParaRPr lang="en-US" sz="1800" dirty="0" smtClean="0">
                        <a:effectLst/>
                      </a:endParaRPr>
                    </a:p>
                    <a:p>
                      <a:pPr marL="0" marR="0">
                        <a:lnSpc>
                          <a:spcPts val="1200"/>
                        </a:lnSpc>
                        <a:spcBef>
                          <a:spcPts val="0"/>
                        </a:spcBef>
                        <a:spcAft>
                          <a:spcPts val="0"/>
                        </a:spcAft>
                      </a:pPr>
                      <a:r>
                        <a:rPr lang="en-US" sz="1800" dirty="0" smtClean="0">
                          <a:effectLst/>
                        </a:rPr>
                        <a:t>Relevant </a:t>
                      </a:r>
                      <a:r>
                        <a:rPr lang="en-US" sz="1800" dirty="0">
                          <a:effectLst/>
                        </a:rPr>
                        <a:t>Academic, Alternate, or Early Childhood Standard: </a:t>
                      </a:r>
                    </a:p>
                    <a:p>
                      <a:pPr marL="0" marR="0">
                        <a:lnSpc>
                          <a:spcPts val="1200"/>
                        </a:lnSpc>
                        <a:spcBef>
                          <a:spcPts val="0"/>
                        </a:spcBef>
                        <a:spcAft>
                          <a:spcPts val="0"/>
                        </a:spcAft>
                      </a:pPr>
                      <a:endParaRPr lang="en-US" sz="1800" dirty="0" smtClean="0">
                        <a:effectLst/>
                      </a:endParaRPr>
                    </a:p>
                    <a:p>
                      <a:pPr marL="0" marR="0">
                        <a:lnSpc>
                          <a:spcPts val="1200"/>
                        </a:lnSpc>
                        <a:spcBef>
                          <a:spcPts val="0"/>
                        </a:spcBef>
                        <a:spcAft>
                          <a:spcPts val="0"/>
                        </a:spcAft>
                      </a:pPr>
                      <a:r>
                        <a:rPr lang="en-US" sz="1800" u="sng" dirty="0" smtClean="0">
                          <a:effectLst/>
                          <a:uFill>
                            <a:solidFill>
                              <a:srgbClr val="0000FF"/>
                            </a:solidFill>
                          </a:uFill>
                        </a:rPr>
                        <a:t> </a:t>
                      </a:r>
                      <a:r>
                        <a:rPr lang="en-US" sz="1800" u="sng" cap="all" dirty="0">
                          <a:effectLst/>
                          <a:uFill>
                            <a:solidFill>
                              <a:srgbClr val="0000FF"/>
                            </a:solidFill>
                          </a:uFill>
                          <a:hlinkClick r:id="rId2"/>
                        </a:rPr>
                        <a:t>CCSS.ELA-LITERACY.L.9-10.1</a:t>
                      </a:r>
                      <a:r>
                        <a:rPr lang="en-US" sz="1800" dirty="0">
                          <a:effectLst/>
                        </a:rPr>
                        <a:t/>
                      </a:r>
                      <a:br>
                        <a:rPr lang="en-US" sz="1800" dirty="0">
                          <a:effectLst/>
                        </a:rPr>
                      </a:br>
                      <a:endParaRPr lang="en-US" sz="1800" dirty="0" smtClean="0">
                        <a:effectLst/>
                      </a:endParaRPr>
                    </a:p>
                    <a:p>
                      <a:pPr marL="0" marR="0">
                        <a:lnSpc>
                          <a:spcPts val="1200"/>
                        </a:lnSpc>
                        <a:spcBef>
                          <a:spcPts val="0"/>
                        </a:spcBef>
                        <a:spcAft>
                          <a:spcPts val="0"/>
                        </a:spcAft>
                      </a:pPr>
                      <a:r>
                        <a:rPr lang="en-US" sz="1800" dirty="0" smtClean="0">
                          <a:effectLst/>
                        </a:rPr>
                        <a:t>Demonstrate </a:t>
                      </a:r>
                      <a:r>
                        <a:rPr lang="en-US" sz="1800" dirty="0">
                          <a:effectLst/>
                        </a:rPr>
                        <a:t>command of the conventions of standard English grammar and usage when writing or speaking.</a:t>
                      </a:r>
                    </a:p>
                    <a:p>
                      <a:pPr marL="0" marR="0">
                        <a:lnSpc>
                          <a:spcPts val="1200"/>
                        </a:lnSpc>
                        <a:spcBef>
                          <a:spcPts val="0"/>
                        </a:spcBef>
                        <a:spcAft>
                          <a:spcPts val="0"/>
                        </a:spcAft>
                      </a:pPr>
                      <a:r>
                        <a:rPr lang="en-US" sz="1800" dirty="0">
                          <a:effectLst/>
                        </a:rPr>
                        <a:t> </a:t>
                      </a:r>
                      <a:endParaRPr lang="en-US" sz="1800" dirty="0" smtClean="0">
                        <a:effectLst/>
                      </a:endParaRPr>
                    </a:p>
                    <a:p>
                      <a:pPr marL="0" marR="0">
                        <a:lnSpc>
                          <a:spcPts val="1200"/>
                        </a:lnSpc>
                        <a:spcBef>
                          <a:spcPts val="0"/>
                        </a:spcBef>
                        <a:spcAft>
                          <a:spcPts val="0"/>
                        </a:spcAft>
                      </a:pPr>
                      <a:r>
                        <a:rPr lang="en-US" sz="1800" dirty="0" smtClean="0">
                          <a:effectLst/>
                        </a:rPr>
                        <a:t> </a:t>
                      </a:r>
                    </a:p>
                    <a:p>
                      <a:pPr marL="0" marR="0">
                        <a:lnSpc>
                          <a:spcPts val="1200"/>
                        </a:lnSpc>
                        <a:spcBef>
                          <a:spcPts val="0"/>
                        </a:spcBef>
                        <a:spcAft>
                          <a:spcPts val="0"/>
                        </a:spcAft>
                      </a:pPr>
                      <a:r>
                        <a:rPr lang="en-US" sz="1800" u="sng" cap="all" dirty="0" smtClean="0">
                          <a:effectLst/>
                          <a:uFill>
                            <a:solidFill>
                              <a:srgbClr val="0000FF"/>
                            </a:solidFill>
                          </a:uFill>
                          <a:hlinkClick r:id="rId3"/>
                        </a:rPr>
                        <a:t>CCSS.ELA-LITERACY.L.9-10.2</a:t>
                      </a:r>
                      <a:r>
                        <a:rPr lang="en-US" sz="1800" dirty="0">
                          <a:effectLst/>
                        </a:rPr>
                        <a:t/>
                      </a:r>
                      <a:br>
                        <a:rPr lang="en-US" sz="1800" dirty="0">
                          <a:effectLst/>
                        </a:rPr>
                      </a:br>
                      <a:endParaRPr lang="en-US" sz="1800" dirty="0" smtClean="0">
                        <a:effectLst/>
                      </a:endParaRPr>
                    </a:p>
                    <a:p>
                      <a:pPr marL="0" marR="0">
                        <a:lnSpc>
                          <a:spcPts val="1200"/>
                        </a:lnSpc>
                        <a:spcBef>
                          <a:spcPts val="0"/>
                        </a:spcBef>
                        <a:spcAft>
                          <a:spcPts val="0"/>
                        </a:spcAft>
                      </a:pPr>
                      <a:r>
                        <a:rPr lang="en-US" sz="1800" dirty="0" smtClean="0">
                          <a:effectLst/>
                        </a:rPr>
                        <a:t>Demonstrate </a:t>
                      </a:r>
                      <a:r>
                        <a:rPr lang="en-US" sz="1800" dirty="0">
                          <a:effectLst/>
                        </a:rPr>
                        <a:t>command of the conventions of standard English capitalization, punctuation, and spelling when writing.</a:t>
                      </a:r>
                    </a:p>
                    <a:p>
                      <a:pPr marL="0" marR="0">
                        <a:lnSpc>
                          <a:spcPts val="1200"/>
                        </a:lnSpc>
                        <a:spcBef>
                          <a:spcPts val="0"/>
                        </a:spcBef>
                        <a:spcAft>
                          <a:spcPts val="0"/>
                        </a:spcAft>
                      </a:pPr>
                      <a:r>
                        <a:rPr lang="en-US" sz="1800" u="sng" dirty="0">
                          <a:effectLst/>
                          <a:uFill>
                            <a:solidFill>
                              <a:srgbClr val="0000FF"/>
                            </a:solidFill>
                          </a:uFill>
                        </a:rPr>
                        <a:t> </a:t>
                      </a:r>
                      <a:endParaRPr lang="en-US" sz="1800" u="sng" dirty="0" smtClean="0">
                        <a:effectLst/>
                        <a:uFill>
                          <a:solidFill>
                            <a:srgbClr val="0000FF"/>
                          </a:solidFill>
                        </a:uFill>
                      </a:endParaRPr>
                    </a:p>
                    <a:p>
                      <a:pPr marL="0" marR="0">
                        <a:lnSpc>
                          <a:spcPts val="1200"/>
                        </a:lnSpc>
                        <a:spcBef>
                          <a:spcPts val="0"/>
                        </a:spcBef>
                        <a:spcAft>
                          <a:spcPts val="0"/>
                        </a:spcAft>
                      </a:pPr>
                      <a:endParaRPr lang="en-US" sz="1800" u="sng" dirty="0" smtClean="0">
                        <a:effectLst/>
                        <a:uFill>
                          <a:solidFill>
                            <a:srgbClr val="0000FF"/>
                          </a:solidFill>
                        </a:uFill>
                      </a:endParaRPr>
                    </a:p>
                    <a:p>
                      <a:pPr marL="0" marR="0">
                        <a:lnSpc>
                          <a:spcPts val="1200"/>
                        </a:lnSpc>
                        <a:spcBef>
                          <a:spcPts val="0"/>
                        </a:spcBef>
                        <a:spcAft>
                          <a:spcPts val="0"/>
                        </a:spcAft>
                      </a:pPr>
                      <a:r>
                        <a:rPr lang="en-US" sz="1800" u="sng" dirty="0" smtClean="0">
                          <a:effectLst/>
                          <a:uFill>
                            <a:solidFill>
                              <a:srgbClr val="0000FF"/>
                            </a:solidFill>
                          </a:uFill>
                        </a:rPr>
                        <a:t>  </a:t>
                      </a:r>
                      <a:r>
                        <a:rPr lang="en-US" sz="1800" u="sng" cap="all" dirty="0">
                          <a:effectLst/>
                          <a:uFill>
                            <a:solidFill>
                              <a:srgbClr val="0000FF"/>
                            </a:solidFill>
                          </a:uFill>
                          <a:hlinkClick r:id="rId4"/>
                        </a:rPr>
                        <a:t>CCSS.ELA-LITERACY.L.9-10.2.C</a:t>
                      </a:r>
                      <a:r>
                        <a:rPr lang="en-US" sz="1800" dirty="0">
                          <a:effectLst/>
                        </a:rPr>
                        <a:t/>
                      </a:r>
                      <a:br>
                        <a:rPr lang="en-US" sz="1800" dirty="0">
                          <a:effectLst/>
                        </a:rPr>
                      </a:br>
                      <a:endParaRPr lang="en-US" sz="1800" dirty="0" smtClean="0">
                        <a:effectLst/>
                      </a:endParaRPr>
                    </a:p>
                    <a:p>
                      <a:pPr marL="0" marR="0">
                        <a:lnSpc>
                          <a:spcPts val="1200"/>
                        </a:lnSpc>
                        <a:spcBef>
                          <a:spcPts val="0"/>
                        </a:spcBef>
                        <a:spcAft>
                          <a:spcPts val="0"/>
                        </a:spcAft>
                      </a:pPr>
                      <a:r>
                        <a:rPr lang="en-US" sz="1800" dirty="0" smtClean="0">
                          <a:effectLst/>
                        </a:rPr>
                        <a:t>Spell </a:t>
                      </a:r>
                      <a:r>
                        <a:rPr lang="en-US" sz="1800" dirty="0">
                          <a:effectLst/>
                        </a:rPr>
                        <a:t>correctly. Spell most single-syllable words correctly and apply</a:t>
                      </a:r>
                    </a:p>
                    <a:p>
                      <a:pPr marL="0" marR="0">
                        <a:lnSpc>
                          <a:spcPts val="1200"/>
                        </a:lnSpc>
                        <a:spcBef>
                          <a:spcPts val="0"/>
                        </a:spcBef>
                        <a:spcAft>
                          <a:spcPts val="0"/>
                        </a:spcAft>
                      </a:pPr>
                      <a:r>
                        <a:rPr lang="en-US" sz="1800" dirty="0">
                          <a:effectLst/>
                        </a:rPr>
                        <a:t>knowledge of word chunks in spelling longer words.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5371834"/>
                  </a:ext>
                </a:extLst>
              </a:tr>
            </a:tbl>
          </a:graphicData>
        </a:graphic>
      </p:graphicFrame>
    </p:spTree>
    <p:extLst>
      <p:ext uri="{BB962C8B-B14F-4D97-AF65-F5344CB8AC3E}">
        <p14:creationId xmlns:p14="http://schemas.microsoft.com/office/powerpoint/2010/main" val="967322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577884"/>
              </p:ext>
            </p:extLst>
          </p:nvPr>
        </p:nvGraphicFramePr>
        <p:xfrm>
          <a:off x="601785" y="429846"/>
          <a:ext cx="10941538" cy="6127262"/>
        </p:xfrm>
        <a:graphic>
          <a:graphicData uri="http://schemas.openxmlformats.org/drawingml/2006/table">
            <a:tbl>
              <a:tblPr firstRow="1" firstCol="1" bandRow="1">
                <a:tableStyleId>{5C22544A-7EE6-4342-B048-85BDC9FD1C3A}</a:tableStyleId>
              </a:tblPr>
              <a:tblGrid>
                <a:gridCol w="1531816">
                  <a:extLst>
                    <a:ext uri="{9D8B030D-6E8A-4147-A177-3AD203B41FA5}">
                      <a16:colId xmlns:a16="http://schemas.microsoft.com/office/drawing/2014/main" val="2747939884"/>
                    </a:ext>
                  </a:extLst>
                </a:gridCol>
                <a:gridCol w="4157784">
                  <a:extLst>
                    <a:ext uri="{9D8B030D-6E8A-4147-A177-3AD203B41FA5}">
                      <a16:colId xmlns:a16="http://schemas.microsoft.com/office/drawing/2014/main" val="4155779351"/>
                    </a:ext>
                  </a:extLst>
                </a:gridCol>
                <a:gridCol w="5251938">
                  <a:extLst>
                    <a:ext uri="{9D8B030D-6E8A-4147-A177-3AD203B41FA5}">
                      <a16:colId xmlns:a16="http://schemas.microsoft.com/office/drawing/2014/main" val="3035721116"/>
                    </a:ext>
                  </a:extLst>
                </a:gridCol>
              </a:tblGrid>
              <a:tr h="1261490">
                <a:tc>
                  <a:txBody>
                    <a:bodyPr/>
                    <a:lstStyle/>
                    <a:p>
                      <a:pPr marL="0" marR="0" indent="0">
                        <a:lnSpc>
                          <a:spcPts val="1200"/>
                        </a:lnSpc>
                        <a:spcBef>
                          <a:spcPts val="300"/>
                        </a:spcBef>
                        <a:spcAft>
                          <a:spcPts val="600"/>
                        </a:spcAft>
                        <a:tabLst>
                          <a:tab pos="685800" algn="l"/>
                          <a:tab pos="457200" algn="l"/>
                        </a:tabLst>
                      </a:pPr>
                      <a:r>
                        <a:rPr lang="en-US"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200"/>
                        </a:lnSpc>
                        <a:spcBef>
                          <a:spcPts val="300"/>
                        </a:spcBef>
                        <a:spcAft>
                          <a:spcPts val="600"/>
                        </a:spcAft>
                      </a:pPr>
                      <a:r>
                        <a:rPr lang="en-US" sz="1100">
                          <a:effectLst/>
                        </a:rPr>
                        <a:t>Lesson Objectives</a:t>
                      </a:r>
                    </a:p>
                    <a:p>
                      <a:pPr marL="457200" marR="0" indent="0">
                        <a:lnSpc>
                          <a:spcPts val="1200"/>
                        </a:lnSpc>
                        <a:spcBef>
                          <a:spcPts val="0"/>
                        </a:spcBef>
                        <a:spcAft>
                          <a:spcPts val="900"/>
                        </a:spcAft>
                        <a:tabLst>
                          <a:tab pos="685800" algn="l"/>
                          <a:tab pos="457200" algn="l"/>
                        </a:tabLst>
                      </a:pPr>
                      <a:r>
                        <a:rPr lang="en-US" sz="11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200"/>
                        </a:lnSpc>
                        <a:spcBef>
                          <a:spcPts val="0"/>
                        </a:spcBef>
                        <a:spcAft>
                          <a:spcPts val="900"/>
                        </a:spcAft>
                      </a:pPr>
                      <a:r>
                        <a:rPr lang="en-US" sz="1100">
                          <a:effectLst/>
                        </a:rPr>
                        <a:t>Specific Planned Supports to Address the Learning Goal (supports may be the same across lessons)</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79376855"/>
                  </a:ext>
                </a:extLst>
              </a:tr>
              <a:tr h="1211446">
                <a:tc>
                  <a:txBody>
                    <a:bodyPr/>
                    <a:lstStyle/>
                    <a:p>
                      <a:pPr marL="0" marR="0">
                        <a:lnSpc>
                          <a:spcPts val="1200"/>
                        </a:lnSpc>
                        <a:spcBef>
                          <a:spcPts val="300"/>
                        </a:spcBef>
                        <a:spcAft>
                          <a:spcPts val="600"/>
                        </a:spcAft>
                      </a:pPr>
                      <a:r>
                        <a:rPr lang="en-US" sz="1100">
                          <a:effectLst/>
                        </a:rPr>
                        <a:t>Lesson 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500"/>
                        </a:lnSpc>
                        <a:spcBef>
                          <a:spcPts val="300"/>
                        </a:spcBef>
                        <a:spcAft>
                          <a:spcPts val="750"/>
                        </a:spcAft>
                      </a:pPr>
                      <a:r>
                        <a:rPr lang="en-US" sz="1000">
                          <a:effectLst/>
                        </a:rPr>
                        <a:t>[</a:t>
                      </a:r>
                      <a:r>
                        <a:rPr lang="en-US" sz="1150">
                          <a:effectLst/>
                        </a:rPr>
                        <a:t>Students will be able to identify and properly use common punctuation marks.</a:t>
                      </a:r>
                      <a:r>
                        <a:rPr lang="en-US" sz="1000">
                          <a:effectLst/>
                        </a:rPr>
                        <a:t> ]</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nSpc>
                          <a:spcPts val="1200"/>
                        </a:lnSpc>
                        <a:spcBef>
                          <a:spcPts val="300"/>
                        </a:spcBef>
                        <a:spcAft>
                          <a:spcPts val="600"/>
                        </a:spcAft>
                        <a:tabLst>
                          <a:tab pos="685800" algn="l"/>
                          <a:tab pos="457200" algn="l"/>
                        </a:tabLst>
                      </a:pPr>
                      <a:r>
                        <a:rPr lang="en-US" sz="1100">
                          <a:effectLst/>
                        </a:rPr>
                        <a:t>[visual supports, differentiated leveled assessments, dictation, anchor charts Kinems interactive assessment]</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1499349"/>
                  </a:ext>
                </a:extLst>
              </a:tr>
              <a:tr h="1615674">
                <a:tc>
                  <a:txBody>
                    <a:bodyPr/>
                    <a:lstStyle/>
                    <a:p>
                      <a:pPr marL="0" marR="0">
                        <a:lnSpc>
                          <a:spcPts val="1200"/>
                        </a:lnSpc>
                        <a:spcBef>
                          <a:spcPts val="300"/>
                        </a:spcBef>
                        <a:spcAft>
                          <a:spcPts val="600"/>
                        </a:spcAft>
                      </a:pPr>
                      <a:r>
                        <a:rPr lang="en-US" sz="1100">
                          <a:effectLst/>
                        </a:rPr>
                        <a:t>Lesson 2</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500"/>
                        </a:lnSpc>
                        <a:spcBef>
                          <a:spcPts val="300"/>
                        </a:spcBef>
                        <a:spcAft>
                          <a:spcPts val="750"/>
                        </a:spcAft>
                      </a:pPr>
                      <a:r>
                        <a:rPr lang="en-US" sz="1000">
                          <a:effectLst/>
                        </a:rPr>
                        <a:t>[</a:t>
                      </a:r>
                      <a:r>
                        <a:rPr lang="en-US" sz="1150">
                          <a:effectLst/>
                        </a:rPr>
                        <a:t>Students will be able to use periods, question marks, and exclamation points correctly.</a:t>
                      </a:r>
                      <a:r>
                        <a:rPr lang="en-US" sz="1000">
                          <a:effectLst/>
                        </a:rPr>
                        <a:t> ]</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indent="0">
                        <a:lnSpc>
                          <a:spcPts val="1200"/>
                        </a:lnSpc>
                        <a:spcBef>
                          <a:spcPts val="300"/>
                        </a:spcBef>
                        <a:spcAft>
                          <a:spcPts val="600"/>
                        </a:spcAft>
                        <a:tabLst>
                          <a:tab pos="685800" algn="l"/>
                          <a:tab pos="457200" algn="l"/>
                        </a:tabLst>
                      </a:pPr>
                      <a:r>
                        <a:rPr lang="en-US" sz="1100">
                          <a:effectLst/>
                        </a:rPr>
                        <a:t>[visual supports, differentiated leveled texts, differentiated leveled assessments, dictation,anchor charts Kinems interactive assessment]</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22288975"/>
                  </a:ext>
                </a:extLst>
              </a:tr>
              <a:tr h="2038652">
                <a:tc>
                  <a:txBody>
                    <a:bodyPr/>
                    <a:lstStyle/>
                    <a:p>
                      <a:pPr marL="0" marR="0">
                        <a:lnSpc>
                          <a:spcPts val="1200"/>
                        </a:lnSpc>
                        <a:spcBef>
                          <a:spcPts val="300"/>
                        </a:spcBef>
                        <a:spcAft>
                          <a:spcPts val="600"/>
                        </a:spcAft>
                      </a:pPr>
                      <a:r>
                        <a:rPr lang="en-US" sz="1100">
                          <a:effectLst/>
                        </a:rPr>
                        <a:t>Lesson 3</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500"/>
                        </a:lnSpc>
                        <a:spcBef>
                          <a:spcPts val="600"/>
                        </a:spcBef>
                        <a:spcAft>
                          <a:spcPts val="600"/>
                        </a:spcAft>
                      </a:pPr>
                      <a:r>
                        <a:rPr lang="en-US" sz="1100">
                          <a:effectLst/>
                        </a:rPr>
                        <a:t>[</a:t>
                      </a:r>
                      <a:r>
                        <a:rPr lang="en-US" sz="1150">
                          <a:effectLst/>
                        </a:rPr>
                        <a:t>Students will be able to edit a piece of writing that contains dialogue for capitalization and punctuation errors.</a:t>
                      </a:r>
                      <a:r>
                        <a:rPr lang="en-US" sz="1100">
                          <a:effectLst/>
                        </a:rPr>
                        <a:t>]</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nSpc>
                          <a:spcPts val="1200"/>
                        </a:lnSpc>
                        <a:spcBef>
                          <a:spcPts val="300"/>
                        </a:spcBef>
                        <a:spcAft>
                          <a:spcPts val="600"/>
                        </a:spcAft>
                        <a:tabLst>
                          <a:tab pos="685800" algn="l"/>
                          <a:tab pos="457200" algn="l"/>
                        </a:tabLst>
                      </a:pPr>
                      <a:r>
                        <a:rPr lang="en-US" sz="1100" dirty="0">
                          <a:effectLst/>
                        </a:rPr>
                        <a:t>[visual supports, differentiated leveled texts, differentiated leveled assessments, dictation. Anchor charts </a:t>
                      </a:r>
                      <a:r>
                        <a:rPr lang="en-US" sz="1100" dirty="0" err="1">
                          <a:effectLst/>
                        </a:rPr>
                        <a:t>Kinems</a:t>
                      </a:r>
                      <a:r>
                        <a:rPr lang="en-US" sz="1100" dirty="0">
                          <a:effectLst/>
                        </a:rPr>
                        <a:t> interactive assessment]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1862922"/>
                  </a:ext>
                </a:extLst>
              </a:tr>
            </a:tbl>
          </a:graphicData>
        </a:graphic>
      </p:graphicFrame>
    </p:spTree>
    <p:extLst>
      <p:ext uri="{BB962C8B-B14F-4D97-AF65-F5344CB8AC3E}">
        <p14:creationId xmlns:p14="http://schemas.microsoft.com/office/powerpoint/2010/main" val="201009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Kinesthetic Games</a:t>
            </a:r>
            <a:endParaRPr lang="en-US" dirty="0"/>
          </a:p>
        </p:txBody>
      </p:sp>
      <p:sp>
        <p:nvSpPr>
          <p:cNvPr id="3" name="Content Placeholder 2"/>
          <p:cNvSpPr>
            <a:spLocks noGrp="1"/>
          </p:cNvSpPr>
          <p:nvPr>
            <p:ph idx="1"/>
          </p:nvPr>
        </p:nvSpPr>
        <p:spPr/>
        <p:txBody>
          <a:bodyPr/>
          <a:lstStyle/>
          <a:p>
            <a:r>
              <a:rPr lang="en-US" dirty="0"/>
              <a:t>The IEP goal states that the method in which progress will be measured is through data collection sheets, teacher-made materials, and checklists. The planned supports that will be used during this learning segment include: visual supports,</a:t>
            </a:r>
          </a:p>
          <a:p>
            <a:r>
              <a:rPr lang="en-US" dirty="0"/>
              <a:t>differentiated leveled texts, differentiated leveled assessments, read aloud for students, anchor charts and </a:t>
            </a:r>
            <a:r>
              <a:rPr lang="en-US" dirty="0" err="1"/>
              <a:t>Kinems</a:t>
            </a:r>
            <a:r>
              <a:rPr lang="en-US" dirty="0"/>
              <a:t> interactive assessment. </a:t>
            </a:r>
            <a:r>
              <a:rPr lang="en-US" dirty="0" err="1"/>
              <a:t>Kinems</a:t>
            </a:r>
            <a:r>
              <a:rPr lang="en-US" dirty="0"/>
              <a:t> is an interactive IEP tracking device that works along with an Xbox Kinect to track students IEP progress in academics, fine and gross motor skills. </a:t>
            </a:r>
          </a:p>
        </p:txBody>
      </p:sp>
    </p:spTree>
    <p:extLst>
      <p:ext uri="{BB962C8B-B14F-4D97-AF65-F5344CB8AC3E}">
        <p14:creationId xmlns:p14="http://schemas.microsoft.com/office/powerpoint/2010/main" val="3063304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Kinems</a:t>
            </a:r>
            <a:endParaRPr lang="en-US" dirty="0"/>
          </a:p>
        </p:txBody>
      </p:sp>
      <p:sp>
        <p:nvSpPr>
          <p:cNvPr id="3" name="Content Placeholder 2"/>
          <p:cNvSpPr>
            <a:spLocks noGrp="1"/>
          </p:cNvSpPr>
          <p:nvPr>
            <p:ph idx="1"/>
          </p:nvPr>
        </p:nvSpPr>
        <p:spPr/>
        <p:txBody>
          <a:bodyPr/>
          <a:lstStyle/>
          <a:p>
            <a:r>
              <a:rPr lang="en-US" dirty="0" err="1"/>
              <a:t>Kinems</a:t>
            </a:r>
            <a:r>
              <a:rPr lang="en-US" dirty="0"/>
              <a:t> offers a Kinect learning gaming suite for helping children with dyspraxia, autism, ADHD and motor difficulties to improve their eye-hand coordination, visual perception, motor planning and execution skills and simultaneously cultivate mental capabilities, reach planned levels of school performance according to the indicators of their cognitive abilities, and gain experiences through interactive learning games. The pedagogical framework of the </a:t>
            </a:r>
            <a:r>
              <a:rPr lang="en-US" dirty="0" err="1"/>
              <a:t>Kinems</a:t>
            </a:r>
            <a:r>
              <a:rPr lang="en-US" dirty="0"/>
              <a:t> approach is that the multi-sensory games follow the four principles of therapeutic - educational intervention of Cain and </a:t>
            </a:r>
            <a:r>
              <a:rPr lang="en-US" dirty="0" err="1"/>
              <a:t>Seeman</a:t>
            </a:r>
            <a:r>
              <a:rPr lang="en-US" dirty="0"/>
              <a:t>]: Repetitive exercises, Personalized flow of learning activities, combination of visual, auditory, and kinesiology stimuli and step-wise activities with frequent feedback and reinforcement</a:t>
            </a:r>
            <a:r>
              <a:rPr lang="en-US" dirty="0" smtClean="0"/>
              <a:t>.</a:t>
            </a:r>
            <a:endParaRPr lang="en-US" dirty="0"/>
          </a:p>
          <a:p>
            <a:endParaRPr lang="en-US" dirty="0"/>
          </a:p>
        </p:txBody>
      </p:sp>
    </p:spTree>
    <p:extLst>
      <p:ext uri="{BB962C8B-B14F-4D97-AF65-F5344CB8AC3E}">
        <p14:creationId xmlns:p14="http://schemas.microsoft.com/office/powerpoint/2010/main" val="15844682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8649</TotalTime>
  <Words>1189</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Cambria</vt:lpstr>
      <vt:lpstr>MS Mincho</vt:lpstr>
      <vt:lpstr>Rockwell</vt:lpstr>
      <vt:lpstr>Rockwell Condensed</vt:lpstr>
      <vt:lpstr>Times New Roman</vt:lpstr>
      <vt:lpstr>Wingdings</vt:lpstr>
      <vt:lpstr>Wood Type</vt:lpstr>
      <vt:lpstr>Using Kinesthetics to increase skill development for students with Disabibilities </vt:lpstr>
      <vt:lpstr>Purpose of the Research  </vt:lpstr>
      <vt:lpstr>Rationale for the Proposed Study</vt:lpstr>
      <vt:lpstr>methods</vt:lpstr>
      <vt:lpstr>Student  </vt:lpstr>
      <vt:lpstr>Lesson Objectives  </vt:lpstr>
      <vt:lpstr>PowerPoint Presentation</vt:lpstr>
      <vt:lpstr>Kinesthetic Games</vt:lpstr>
      <vt:lpstr>Kinems</vt:lpstr>
      <vt:lpstr>Goal</vt:lpstr>
      <vt:lpstr>DATA</vt:lpstr>
      <vt:lpstr>PowerPoint Presentation</vt:lpstr>
      <vt:lpstr>findings</vt:lpstr>
      <vt:lpstr>Continued</vt:lpstr>
    </vt:vector>
  </TitlesOfParts>
  <Company>Pace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Kinems Findings</dc:title>
  <dc:creator>Pankowski, Jennifer</dc:creator>
  <cp:lastModifiedBy>Pankowski, Jennifer</cp:lastModifiedBy>
  <cp:revision>22</cp:revision>
  <dcterms:created xsi:type="dcterms:W3CDTF">2017-10-12T19:47:47Z</dcterms:created>
  <dcterms:modified xsi:type="dcterms:W3CDTF">2019-05-08T15:25:37Z</dcterms:modified>
</cp:coreProperties>
</file>